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338" r:id="rId3"/>
    <p:sldId id="291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9" r:id="rId12"/>
    <p:sldId id="346" r:id="rId13"/>
    <p:sldId id="347" r:id="rId14"/>
    <p:sldId id="348" r:id="rId15"/>
    <p:sldId id="350" r:id="rId16"/>
    <p:sldId id="351" r:id="rId17"/>
    <p:sldId id="337" r:id="rId18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85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4466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5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6295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5211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7980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642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203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94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875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8954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108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34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45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904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30/07/2023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04048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CONTROLE DE SISTEMAS DE EVENTOS DISCRETOS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4114083" y="1916745"/>
            <a:ext cx="4567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SED versus SVC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E4B4A72-61B8-3EDD-AC8C-FBF5B11B8D2E}"/>
              </a:ext>
            </a:extLst>
          </p:cNvPr>
          <p:cNvSpPr txBox="1"/>
          <p:nvPr/>
        </p:nvSpPr>
        <p:spPr>
          <a:xfrm>
            <a:off x="2516106" y="2910348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52C2AF-3575-EA8F-369E-3BA07C4C6515}"/>
              </a:ext>
            </a:extLst>
          </p:cNvPr>
          <p:cNvSpPr txBox="1"/>
          <p:nvPr/>
        </p:nvSpPr>
        <p:spPr>
          <a:xfrm>
            <a:off x="4697918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F9D2B9-3736-6B6A-F630-9D794A1A10C9}"/>
              </a:ext>
            </a:extLst>
          </p:cNvPr>
          <p:cNvSpPr txBox="1"/>
          <p:nvPr/>
        </p:nvSpPr>
        <p:spPr>
          <a:xfrm>
            <a:off x="6904309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3B86478-3034-957B-EFF7-9D079772FF09}"/>
              </a:ext>
            </a:extLst>
          </p:cNvPr>
          <p:cNvSpPr txBox="1"/>
          <p:nvPr/>
        </p:nvSpPr>
        <p:spPr>
          <a:xfrm>
            <a:off x="4706294" y="4281826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C5DDDA36-B5AC-E9EB-D47B-8647ECB86EB7}"/>
              </a:ext>
            </a:extLst>
          </p:cNvPr>
          <p:cNvCxnSpPr/>
          <p:nvPr/>
        </p:nvCxnSpPr>
        <p:spPr>
          <a:xfrm>
            <a:off x="1783603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86A4CD96-9472-7BF8-6DEA-E4B56532DA01}"/>
              </a:ext>
            </a:extLst>
          </p:cNvPr>
          <p:cNvCxnSpPr/>
          <p:nvPr/>
        </p:nvCxnSpPr>
        <p:spPr>
          <a:xfrm>
            <a:off x="3967872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2D1D0A22-F5E0-7269-8B6B-93C698DF2C0F}"/>
              </a:ext>
            </a:extLst>
          </p:cNvPr>
          <p:cNvCxnSpPr/>
          <p:nvPr/>
        </p:nvCxnSpPr>
        <p:spPr>
          <a:xfrm>
            <a:off x="6171806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913F5A86-18A2-264C-8A75-3924E807954C}"/>
              </a:ext>
            </a:extLst>
          </p:cNvPr>
          <p:cNvCxnSpPr>
            <a:cxnSpLocks/>
          </p:cNvCxnSpPr>
          <p:nvPr/>
        </p:nvCxnSpPr>
        <p:spPr>
          <a:xfrm>
            <a:off x="8318253" y="3244645"/>
            <a:ext cx="137635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FF14C017-31BF-F717-4271-C4BEA819ACB2}"/>
              </a:ext>
            </a:extLst>
          </p:cNvPr>
          <p:cNvCxnSpPr/>
          <p:nvPr/>
        </p:nvCxnSpPr>
        <p:spPr>
          <a:xfrm flipV="1">
            <a:off x="8918971" y="3254477"/>
            <a:ext cx="0" cy="140097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C40C7831-75EF-48A1-1FDB-28BAC653BBE1}"/>
              </a:ext>
            </a:extLst>
          </p:cNvPr>
          <p:cNvSpPr txBox="1"/>
          <p:nvPr/>
        </p:nvSpPr>
        <p:spPr>
          <a:xfrm>
            <a:off x="256717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Controlador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092F28B-9033-8E40-9D91-F93C1F32F9C2}"/>
              </a:ext>
            </a:extLst>
          </p:cNvPr>
          <p:cNvSpPr txBox="1"/>
          <p:nvPr/>
        </p:nvSpPr>
        <p:spPr>
          <a:xfrm>
            <a:off x="200851" y="2660685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Comandos da Tarefa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3308C47-9109-DB4C-980F-8EC9DCFA553D}"/>
              </a:ext>
            </a:extLst>
          </p:cNvPr>
          <p:cNvSpPr txBox="1"/>
          <p:nvPr/>
        </p:nvSpPr>
        <p:spPr>
          <a:xfrm>
            <a:off x="491106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Atuador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EA662880-E5F6-7C65-75D3-337EE8C04F8C}"/>
              </a:ext>
            </a:extLst>
          </p:cNvPr>
          <p:cNvSpPr txBox="1"/>
          <p:nvPr/>
        </p:nvSpPr>
        <p:spPr>
          <a:xfrm>
            <a:off x="4905508" y="442214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Sensor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1C72A456-D2C0-C206-5819-5439F7847C39}"/>
              </a:ext>
            </a:extLst>
          </p:cNvPr>
          <p:cNvSpPr txBox="1"/>
          <p:nvPr/>
        </p:nvSpPr>
        <p:spPr>
          <a:xfrm>
            <a:off x="7125534" y="2920873"/>
            <a:ext cx="256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Objeto de</a:t>
            </a:r>
          </a:p>
          <a:p>
            <a:r>
              <a:rPr lang="pt-BR" dirty="0"/>
              <a:t>controle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DAFEA87-7438-1AF8-A088-C119D64DFE72}"/>
              </a:ext>
            </a:extLst>
          </p:cNvPr>
          <p:cNvSpPr txBox="1"/>
          <p:nvPr/>
        </p:nvSpPr>
        <p:spPr>
          <a:xfrm>
            <a:off x="3317204" y="4674595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Estados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383458" y="902251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 de Controle SED</a:t>
            </a: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5D5B1398-BF47-8F55-2C08-8E1FD2E220FF}"/>
              </a:ext>
            </a:extLst>
          </p:cNvPr>
          <p:cNvCxnSpPr>
            <a:endCxn id="5" idx="2"/>
          </p:cNvCxnSpPr>
          <p:nvPr/>
        </p:nvCxnSpPr>
        <p:spPr>
          <a:xfrm flipV="1">
            <a:off x="3223078" y="3578942"/>
            <a:ext cx="0" cy="105898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30EA4E7-09E2-1A6E-CF20-E32A3F65B2F6}"/>
              </a:ext>
            </a:extLst>
          </p:cNvPr>
          <p:cNvCxnSpPr>
            <a:cxnSpLocks/>
          </p:cNvCxnSpPr>
          <p:nvPr/>
        </p:nvCxnSpPr>
        <p:spPr>
          <a:xfrm flipH="1">
            <a:off x="3182469" y="4611675"/>
            <a:ext cx="1523825" cy="181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B9480648-9075-850F-C030-7F8F6A8A60A2}"/>
              </a:ext>
            </a:extLst>
          </p:cNvPr>
          <p:cNvCxnSpPr/>
          <p:nvPr/>
        </p:nvCxnSpPr>
        <p:spPr>
          <a:xfrm flipH="1" flipV="1">
            <a:off x="6111862" y="4637927"/>
            <a:ext cx="2807109" cy="175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1710149-096B-5605-C476-B72770C7F1D5}"/>
              </a:ext>
            </a:extLst>
          </p:cNvPr>
          <p:cNvSpPr txBox="1"/>
          <p:nvPr/>
        </p:nvSpPr>
        <p:spPr>
          <a:xfrm>
            <a:off x="6389784" y="4709481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Variáveis controladas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77ACE4B-6456-2004-B61E-5DFDC614DB9D}"/>
              </a:ext>
            </a:extLst>
          </p:cNvPr>
          <p:cNvSpPr txBox="1"/>
          <p:nvPr/>
        </p:nvSpPr>
        <p:spPr>
          <a:xfrm>
            <a:off x="2660073" y="5766955"/>
            <a:ext cx="5658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dirty="0"/>
              <a:t>Algoritmo de Controle;</a:t>
            </a:r>
          </a:p>
          <a:p>
            <a:pPr marL="285750" indent="-285750">
              <a:buFontTx/>
              <a:buChar char="-"/>
            </a:pPr>
            <a:r>
              <a:rPr lang="pt-BR" sz="2000" dirty="0"/>
              <a:t>Tarefas Pré-programadas;</a:t>
            </a:r>
          </a:p>
          <a:p>
            <a:pPr marL="285750" indent="-285750">
              <a:buFontTx/>
              <a:buChar char="-"/>
            </a:pPr>
            <a:r>
              <a:rPr lang="pt-BR" sz="2000" dirty="0"/>
              <a:t>Redes de Petri.</a:t>
            </a:r>
          </a:p>
        </p:txBody>
      </p:sp>
    </p:spTree>
    <p:extLst>
      <p:ext uri="{BB962C8B-B14F-4D97-AF65-F5344CB8AC3E}">
        <p14:creationId xmlns:p14="http://schemas.microsoft.com/office/powerpoint/2010/main" val="9845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452636" y="226842"/>
            <a:ext cx="947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Quadro Comparativo entre Sistema de Controle SVC e SED</a:t>
            </a: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A622D035-9A1E-60E7-BA9B-82CD87BD8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80865"/>
              </p:ext>
            </p:extLst>
          </p:nvPr>
        </p:nvGraphicFramePr>
        <p:xfrm>
          <a:off x="2411269" y="1096561"/>
          <a:ext cx="6985000" cy="576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803947590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325758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Controle SVC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BR" dirty="0"/>
                        <a:t>Em geral, o objeto de controle trabalha com variáveis contínuas, por exemplo: temperatura, nível, pressão, etc.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BR" dirty="0"/>
                        <a:t>Envolve conceitos de controle com realimentação negativa, controle de malha fechada.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Controle 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BR" dirty="0"/>
                        <a:t>Em geral, o objeto de controle trabalha com estados e eventos discretos, isto é, manipula informações discretas.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t-BR" dirty="0"/>
                        <a:t>Este controle envolve uma quantidade finita de informações discretas e/ou binárias.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307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9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E4B4A72-61B8-3EDD-AC8C-FBF5B11B8D2E}"/>
              </a:ext>
            </a:extLst>
          </p:cNvPr>
          <p:cNvSpPr txBox="1"/>
          <p:nvPr/>
        </p:nvSpPr>
        <p:spPr>
          <a:xfrm>
            <a:off x="2516106" y="2910348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F9D2B9-3736-6B6A-F630-9D794A1A10C9}"/>
              </a:ext>
            </a:extLst>
          </p:cNvPr>
          <p:cNvSpPr txBox="1"/>
          <p:nvPr/>
        </p:nvSpPr>
        <p:spPr>
          <a:xfrm>
            <a:off x="6704459" y="2937603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3B86478-3034-957B-EFF7-9D079772FF09}"/>
              </a:ext>
            </a:extLst>
          </p:cNvPr>
          <p:cNvSpPr txBox="1"/>
          <p:nvPr/>
        </p:nvSpPr>
        <p:spPr>
          <a:xfrm>
            <a:off x="2434157" y="4046531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383458" y="902251"/>
            <a:ext cx="947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Diagrama Conceitual Básico de um Sistema de Controle SED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11E7956-E87D-F673-66AE-84593D23B8F2}"/>
              </a:ext>
            </a:extLst>
          </p:cNvPr>
          <p:cNvSpPr/>
          <p:nvPr/>
        </p:nvSpPr>
        <p:spPr>
          <a:xfrm>
            <a:off x="570271" y="2703871"/>
            <a:ext cx="1318173" cy="22909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1B342BE4-8D81-0299-55BB-65B9AAB15DFE}"/>
              </a:ext>
            </a:extLst>
          </p:cNvPr>
          <p:cNvCxnSpPr>
            <a:endCxn id="5" idx="1"/>
          </p:cNvCxnSpPr>
          <p:nvPr/>
        </p:nvCxnSpPr>
        <p:spPr>
          <a:xfrm>
            <a:off x="1888444" y="3244645"/>
            <a:ext cx="62766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800DA7C2-C6AB-62D1-E8F4-5296D232A867}"/>
              </a:ext>
            </a:extLst>
          </p:cNvPr>
          <p:cNvSpPr/>
          <p:nvPr/>
        </p:nvSpPr>
        <p:spPr>
          <a:xfrm>
            <a:off x="4541251" y="2774319"/>
            <a:ext cx="1555858" cy="22909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7B0E387B-58EA-C85D-8F85-9173ECBE6632}"/>
              </a:ext>
            </a:extLst>
          </p:cNvPr>
          <p:cNvCxnSpPr/>
          <p:nvPr/>
        </p:nvCxnSpPr>
        <p:spPr>
          <a:xfrm>
            <a:off x="3930050" y="3244645"/>
            <a:ext cx="62766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9EB17316-5C03-B742-1647-134974121619}"/>
              </a:ext>
            </a:extLst>
          </p:cNvPr>
          <p:cNvCxnSpPr/>
          <p:nvPr/>
        </p:nvCxnSpPr>
        <p:spPr>
          <a:xfrm>
            <a:off x="6097109" y="3264309"/>
            <a:ext cx="62766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AA2E41B-4042-08B5-A6FE-B830FD66AC91}"/>
              </a:ext>
            </a:extLst>
          </p:cNvPr>
          <p:cNvSpPr txBox="1"/>
          <p:nvPr/>
        </p:nvSpPr>
        <p:spPr>
          <a:xfrm>
            <a:off x="6780053" y="4039944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A34AA915-2894-18FE-CD93-26D9E122C549}"/>
              </a:ext>
            </a:extLst>
          </p:cNvPr>
          <p:cNvCxnSpPr>
            <a:cxnSpLocks/>
          </p:cNvCxnSpPr>
          <p:nvPr/>
        </p:nvCxnSpPr>
        <p:spPr>
          <a:xfrm flipH="1">
            <a:off x="1888444" y="4380828"/>
            <a:ext cx="545713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47843E04-69DC-B114-D85D-F39A84BEC4B7}"/>
              </a:ext>
            </a:extLst>
          </p:cNvPr>
          <p:cNvCxnSpPr>
            <a:endCxn id="9" idx="3"/>
          </p:cNvCxnSpPr>
          <p:nvPr/>
        </p:nvCxnSpPr>
        <p:spPr>
          <a:xfrm flipH="1">
            <a:off x="3848101" y="4380828"/>
            <a:ext cx="693150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C2A34CFB-EA3D-5246-9510-4B3C4BC11CA1}"/>
              </a:ext>
            </a:extLst>
          </p:cNvPr>
          <p:cNvCxnSpPr/>
          <p:nvPr/>
        </p:nvCxnSpPr>
        <p:spPr>
          <a:xfrm flipH="1">
            <a:off x="6064365" y="4343507"/>
            <a:ext cx="693150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>
            <a:extLst>
              <a:ext uri="{FF2B5EF4-FFF2-40B4-BE49-F238E27FC236}">
                <a16:creationId xmlns:a16="http://schemas.microsoft.com/office/drawing/2014/main" id="{B2E5C2E9-8EFF-FB98-8F5B-98C0D8EE3B02}"/>
              </a:ext>
            </a:extLst>
          </p:cNvPr>
          <p:cNvSpPr/>
          <p:nvPr/>
        </p:nvSpPr>
        <p:spPr>
          <a:xfrm>
            <a:off x="8769218" y="2789614"/>
            <a:ext cx="1318173" cy="22909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255C30CC-4B88-C0E9-FD0E-EB4E2D281E18}"/>
              </a:ext>
            </a:extLst>
          </p:cNvPr>
          <p:cNvCxnSpPr/>
          <p:nvPr/>
        </p:nvCxnSpPr>
        <p:spPr>
          <a:xfrm>
            <a:off x="8141556" y="3264309"/>
            <a:ext cx="62766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7FF6A6B3-26AF-9730-1CF3-9A0E11307DDA}"/>
              </a:ext>
            </a:extLst>
          </p:cNvPr>
          <p:cNvCxnSpPr>
            <a:cxnSpLocks/>
          </p:cNvCxnSpPr>
          <p:nvPr/>
        </p:nvCxnSpPr>
        <p:spPr>
          <a:xfrm flipH="1">
            <a:off x="8190215" y="4388491"/>
            <a:ext cx="530344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DB67A49F-9ED4-6054-5F0B-5780BAA4DD4F}"/>
              </a:ext>
            </a:extLst>
          </p:cNvPr>
          <p:cNvSpPr txBox="1"/>
          <p:nvPr/>
        </p:nvSpPr>
        <p:spPr>
          <a:xfrm>
            <a:off x="626069" y="3562756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Operador/</a:t>
            </a:r>
          </a:p>
          <a:p>
            <a:r>
              <a:rPr lang="pt-BR" dirty="0"/>
              <a:t>Usuário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8DF0CE0-5224-824C-82D1-BF14E2D901B4}"/>
              </a:ext>
            </a:extLst>
          </p:cNvPr>
          <p:cNvSpPr txBox="1"/>
          <p:nvPr/>
        </p:nvSpPr>
        <p:spPr>
          <a:xfrm>
            <a:off x="2495794" y="2930623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Dispositivo de </a:t>
            </a:r>
          </a:p>
          <a:p>
            <a:r>
              <a:rPr lang="pt-BR" dirty="0"/>
              <a:t>Comando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5881B0DE-6E55-44FA-AC8C-7BA9D14454E3}"/>
              </a:ext>
            </a:extLst>
          </p:cNvPr>
          <p:cNvSpPr txBox="1"/>
          <p:nvPr/>
        </p:nvSpPr>
        <p:spPr>
          <a:xfrm>
            <a:off x="2424915" y="4074125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Dispositivo de </a:t>
            </a:r>
          </a:p>
          <a:p>
            <a:r>
              <a:rPr lang="pt-BR" dirty="0"/>
              <a:t>Monitoração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8963D443-709A-3E11-BD23-7CFB5B1E5FA8}"/>
              </a:ext>
            </a:extLst>
          </p:cNvPr>
          <p:cNvSpPr txBox="1"/>
          <p:nvPr/>
        </p:nvSpPr>
        <p:spPr>
          <a:xfrm>
            <a:off x="579820" y="2875313"/>
            <a:ext cx="170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Supervisório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A4F53F02-490E-9CBC-941D-27BB17DB3D0C}"/>
              </a:ext>
            </a:extLst>
          </p:cNvPr>
          <p:cNvSpPr txBox="1"/>
          <p:nvPr/>
        </p:nvSpPr>
        <p:spPr>
          <a:xfrm>
            <a:off x="4601804" y="3645472"/>
            <a:ext cx="2861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Dispositivo de </a:t>
            </a:r>
          </a:p>
          <a:p>
            <a:r>
              <a:rPr lang="pt-BR" dirty="0"/>
              <a:t>Realização do</a:t>
            </a:r>
          </a:p>
          <a:p>
            <a:r>
              <a:rPr lang="pt-BR" dirty="0"/>
              <a:t>controle 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8FD3AC72-D62F-57FD-1C2A-3963EE4DE616}"/>
              </a:ext>
            </a:extLst>
          </p:cNvPr>
          <p:cNvSpPr txBox="1"/>
          <p:nvPr/>
        </p:nvSpPr>
        <p:spPr>
          <a:xfrm>
            <a:off x="4952909" y="2866634"/>
            <a:ext cx="170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CLP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7358E4A1-4918-B530-4595-12CA0FB57FEF}"/>
              </a:ext>
            </a:extLst>
          </p:cNvPr>
          <p:cNvSpPr txBox="1"/>
          <p:nvPr/>
        </p:nvSpPr>
        <p:spPr>
          <a:xfrm>
            <a:off x="6699231" y="2964882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Dispositivo </a:t>
            </a:r>
          </a:p>
          <a:p>
            <a:r>
              <a:rPr lang="pt-BR" dirty="0"/>
              <a:t>Atuador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70A76F8F-4645-A3EC-3705-A775C4330BEA}"/>
              </a:ext>
            </a:extLst>
          </p:cNvPr>
          <p:cNvSpPr txBox="1"/>
          <p:nvPr/>
        </p:nvSpPr>
        <p:spPr>
          <a:xfrm>
            <a:off x="6874394" y="4034214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Dispositivo </a:t>
            </a:r>
          </a:p>
          <a:p>
            <a:r>
              <a:rPr lang="pt-BR" dirty="0"/>
              <a:t>Sensor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6A68729F-0191-0AD0-E3C8-AEBA124E7079}"/>
              </a:ext>
            </a:extLst>
          </p:cNvPr>
          <p:cNvSpPr txBox="1"/>
          <p:nvPr/>
        </p:nvSpPr>
        <p:spPr>
          <a:xfrm>
            <a:off x="8840097" y="3387883"/>
            <a:ext cx="415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Objeto de</a:t>
            </a:r>
          </a:p>
          <a:p>
            <a:r>
              <a:rPr lang="pt-BR" dirty="0"/>
              <a:t>Controle</a:t>
            </a:r>
          </a:p>
        </p:txBody>
      </p:sp>
    </p:spTree>
    <p:extLst>
      <p:ext uri="{BB962C8B-B14F-4D97-AF65-F5344CB8AC3E}">
        <p14:creationId xmlns:p14="http://schemas.microsoft.com/office/powerpoint/2010/main" val="41712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383458" y="902251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Dispositivos utilizados em Sistema de Controle SED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56980C2F-BEE5-DC25-F668-574DA6F7B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87758"/>
              </p:ext>
            </p:extLst>
          </p:nvPr>
        </p:nvGraphicFramePr>
        <p:xfrm>
          <a:off x="1888444" y="1721471"/>
          <a:ext cx="6985000" cy="436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402493751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1608749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/>
                        <a:t>Classifição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Dispositivos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2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Dispositivos de Comando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Botoeiras; chaves rotativas; chaves seccionadoras,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5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Dispositivo de Atuação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Válvulas solenoides; contatores; </a:t>
                      </a:r>
                    </a:p>
                    <a:p>
                      <a:r>
                        <a:rPr lang="pt-BR" dirty="0"/>
                        <a:t>Motores, etc..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86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Dispositivos Sensores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Chaves fim de curso; potenciômetros; termostatos; tacômetros; </a:t>
                      </a:r>
                      <a:r>
                        <a:rPr lang="pt-BR" dirty="0" err="1"/>
                        <a:t>resolvers</a:t>
                      </a:r>
                      <a:r>
                        <a:rPr lang="pt-BR" dirty="0"/>
                        <a:t>; </a:t>
                      </a:r>
                      <a:r>
                        <a:rPr lang="pt-BR" dirty="0" err="1"/>
                        <a:t>encoders</a:t>
                      </a:r>
                      <a:r>
                        <a:rPr lang="pt-BR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Dispositivo de Monitoração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IHM; supervisórios; lâmpadas; alarmes; displays,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7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Dispositivo de Realização (Controle)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CLP; circuitos eletrônico; circuitos elétricos,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18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0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269158" y="278237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Exercício 1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8032CD0-0CF0-9AA2-750D-2E91E7A2B4FB}"/>
              </a:ext>
            </a:extLst>
          </p:cNvPr>
          <p:cNvSpPr txBox="1"/>
          <p:nvPr/>
        </p:nvSpPr>
        <p:spPr>
          <a:xfrm>
            <a:off x="269158" y="1028700"/>
            <a:ext cx="9547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Seja a planta de engarrafamento de cervejas (Figura 3.1), composta de um atuador pneumático, uma esteira, uma bomba de cerveja, um tampador, e um robô; desenvolver </a:t>
            </a:r>
            <a:r>
              <a:rPr lang="pt-BR" sz="2000" b="1" dirty="0"/>
              <a:t>um fluxograma funcional </a:t>
            </a:r>
            <a:r>
              <a:rPr lang="pt-BR" sz="2000" dirty="0"/>
              <a:t>(uma lógica de controle) a ser implementada em um controlador lógico (CLP), de modo a permitir `a esteira operar uma, duas, três ou quatro garrafas em paralelo; garantindo que o comportamento do sistema controlado obedeça a especificação de funcionamento do sistema, de forma a evitar os problemas que podem ocorrer na operação de múltiplas garrafas em paralelo, restringindo o sistema somente o necessário, e garantindo uma produção continuada de cervejas.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F412AC-C7A5-396D-2AB3-DE47794D5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52" y="3624515"/>
            <a:ext cx="89344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269158" y="278237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Exercício 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094313-4945-73CA-1C0D-CC311C719697}"/>
              </a:ext>
            </a:extLst>
          </p:cNvPr>
          <p:cNvSpPr txBox="1"/>
          <p:nvPr/>
        </p:nvSpPr>
        <p:spPr>
          <a:xfrm>
            <a:off x="363682" y="2324863"/>
            <a:ext cx="9661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1. </a:t>
            </a:r>
            <a:r>
              <a:rPr lang="pt-BR" sz="2000" dirty="0"/>
              <a:t>O atuador avança, depositando uma garrafa vazia em P1;</a:t>
            </a:r>
          </a:p>
          <a:p>
            <a:r>
              <a:rPr lang="pt-BR" sz="2000" dirty="0"/>
              <a:t>2. A esteira avança 1 metro;</a:t>
            </a:r>
          </a:p>
          <a:p>
            <a:r>
              <a:rPr lang="pt-BR" sz="2000" dirty="0"/>
              <a:t>3. A bomba enche a garrafa de cerveja;</a:t>
            </a:r>
          </a:p>
          <a:p>
            <a:r>
              <a:rPr lang="pt-BR" sz="2000" dirty="0"/>
              <a:t>4. A esteira avança 1 metro;</a:t>
            </a:r>
          </a:p>
          <a:p>
            <a:r>
              <a:rPr lang="pt-BR" sz="2000" dirty="0"/>
              <a:t>5. A garrafa é tampada;</a:t>
            </a:r>
          </a:p>
          <a:p>
            <a:r>
              <a:rPr lang="pt-BR" sz="2000" dirty="0"/>
              <a:t>6. A esteira avança 1 metro;</a:t>
            </a:r>
          </a:p>
          <a:p>
            <a:r>
              <a:rPr lang="pt-BR" sz="2000" dirty="0"/>
              <a:t>7. O robô retira a garrafa da esteira.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272623-8FDB-F932-EC12-CD4CD54BFD13}"/>
              </a:ext>
            </a:extLst>
          </p:cNvPr>
          <p:cNvSpPr txBox="1"/>
          <p:nvPr/>
        </p:nvSpPr>
        <p:spPr>
          <a:xfrm>
            <a:off x="363682" y="1236518"/>
            <a:ext cx="9566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Descrição do Processo</a:t>
            </a:r>
          </a:p>
        </p:txBody>
      </p:sp>
    </p:spTree>
    <p:extLst>
      <p:ext uri="{BB962C8B-B14F-4D97-AF65-F5344CB8AC3E}">
        <p14:creationId xmlns:p14="http://schemas.microsoft.com/office/powerpoint/2010/main" val="130038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269158" y="278237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Exercício 1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094313-4945-73CA-1C0D-CC311C719697}"/>
              </a:ext>
            </a:extLst>
          </p:cNvPr>
          <p:cNvSpPr txBox="1"/>
          <p:nvPr/>
        </p:nvSpPr>
        <p:spPr>
          <a:xfrm>
            <a:off x="363682" y="2324863"/>
            <a:ext cx="96614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/>
              <a:t>O programa deve ser tal que o sistema em malha fechada obedeça `as seguintes restrições de coordenação:</a:t>
            </a:r>
          </a:p>
          <a:p>
            <a:endParaRPr lang="pt-BR" sz="2000" dirty="0"/>
          </a:p>
          <a:p>
            <a:r>
              <a:rPr lang="pt-BR" sz="2000" dirty="0"/>
              <a:t>1. Não operar o atuador, a bomba, o tampador ou o robô enquanto a esteira estiver</a:t>
            </a:r>
          </a:p>
          <a:p>
            <a:r>
              <a:rPr lang="pt-BR" sz="2000" dirty="0"/>
              <a:t>avançando;</a:t>
            </a:r>
          </a:p>
          <a:p>
            <a:r>
              <a:rPr lang="pt-BR" sz="2000" dirty="0"/>
              <a:t>2. Não sobrepor garrafas em P1;</a:t>
            </a:r>
          </a:p>
          <a:p>
            <a:r>
              <a:rPr lang="pt-BR" sz="2000" dirty="0"/>
              <a:t>3. Não avançar a esteira sem que as garrafas em P2, P3 e P4 tenham sido enchidas,</a:t>
            </a:r>
          </a:p>
          <a:p>
            <a:r>
              <a:rPr lang="pt-BR" sz="2000" dirty="0"/>
              <a:t>tampadas ou retiradas, respectivamente;</a:t>
            </a:r>
          </a:p>
          <a:p>
            <a:r>
              <a:rPr lang="pt-BR" sz="2000" dirty="0"/>
              <a:t>4. Não encher, tampar ou acionar o robô sem garrafas nas posições P2, P3 e P4, </a:t>
            </a:r>
            <a:r>
              <a:rPr lang="pt-BR" sz="2000" dirty="0" err="1"/>
              <a:t>respec</a:t>
            </a:r>
            <a:r>
              <a:rPr lang="pt-BR" sz="2000" dirty="0"/>
              <a:t>-</a:t>
            </a:r>
          </a:p>
          <a:p>
            <a:r>
              <a:rPr lang="pt-BR" sz="2000" dirty="0" err="1"/>
              <a:t>tivamente</a:t>
            </a:r>
            <a:r>
              <a:rPr lang="pt-BR" sz="2000" dirty="0"/>
              <a:t>;</a:t>
            </a:r>
          </a:p>
          <a:p>
            <a:r>
              <a:rPr lang="pt-BR" sz="2000" dirty="0"/>
              <a:t>5. Não encher ou tampar duas vezes a mesma garrafa;</a:t>
            </a:r>
          </a:p>
          <a:p>
            <a:r>
              <a:rPr lang="pt-BR" sz="2000" dirty="0"/>
              <a:t>6. Não avançar a esteira `a toa, ou seja, sem garrafa em alguma das posições.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272623-8FDB-F932-EC12-CD4CD54BFD13}"/>
              </a:ext>
            </a:extLst>
          </p:cNvPr>
          <p:cNvSpPr txBox="1"/>
          <p:nvPr/>
        </p:nvSpPr>
        <p:spPr>
          <a:xfrm>
            <a:off x="363682" y="1236518"/>
            <a:ext cx="9566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Atenção:</a:t>
            </a:r>
          </a:p>
        </p:txBody>
      </p:sp>
    </p:spTree>
    <p:extLst>
      <p:ext uri="{BB962C8B-B14F-4D97-AF65-F5344CB8AC3E}">
        <p14:creationId xmlns:p14="http://schemas.microsoft.com/office/powerpoint/2010/main" val="222559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84CC0D-EB41-C072-BA21-C6BD36A17158}"/>
              </a:ext>
            </a:extLst>
          </p:cNvPr>
          <p:cNvSpPr txBox="1"/>
          <p:nvPr/>
        </p:nvSpPr>
        <p:spPr>
          <a:xfrm>
            <a:off x="4622521" y="5295435"/>
            <a:ext cx="58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http://professorcesarcosta.com.br/disciplinas/cosed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DE34F8-9061-D950-8A44-A87E79D30859}"/>
              </a:ext>
            </a:extLst>
          </p:cNvPr>
          <p:cNvSpPr txBox="1"/>
          <p:nvPr/>
        </p:nvSpPr>
        <p:spPr>
          <a:xfrm>
            <a:off x="4227591" y="2106229"/>
            <a:ext cx="6217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Miyagi, Paulo Eigi. Controle programável: Fundamentos do</a:t>
            </a:r>
          </a:p>
          <a:p>
            <a:r>
              <a:rPr lang="pt-BR" sz="2000" dirty="0"/>
              <a:t>Controle de Sistemas a Eventos Discretos. 1.a Edição, São </a:t>
            </a:r>
          </a:p>
          <a:p>
            <a:r>
              <a:rPr lang="pt-BR" sz="2000" dirty="0"/>
              <a:t>Paulo: Blücher, 1996.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B45F48-3AA3-25F9-B5AD-5165326471CA}"/>
              </a:ext>
            </a:extLst>
          </p:cNvPr>
          <p:cNvSpPr txBox="1"/>
          <p:nvPr/>
        </p:nvSpPr>
        <p:spPr>
          <a:xfrm>
            <a:off x="4434521" y="3746584"/>
            <a:ext cx="5909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http://www.pb.utfpr.edu.br/mt/pdfs/Doutorado/ControleSuperv/apostila.pdf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159436" y="1931660"/>
            <a:ext cx="3981885" cy="523221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INTRODUÇÃO</a:t>
            </a: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297372" y="510377"/>
            <a:ext cx="947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a Eventos Discretos (SED) versus Sistema de Variáveis Continuas (SVC)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F4A8B7E-A916-7CA8-1E5E-9E8246B64E52}"/>
              </a:ext>
            </a:extLst>
          </p:cNvPr>
          <p:cNvSpPr txBox="1"/>
          <p:nvPr/>
        </p:nvSpPr>
        <p:spPr>
          <a:xfrm>
            <a:off x="742950" y="2328863"/>
            <a:ext cx="8586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Alguns sistemas exigem sua otimização e automação, devido a sua complexidade e custo: </a:t>
            </a:r>
          </a:p>
          <a:p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Sistemas de Manufatura;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Robótica;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Supervisão de Trafego;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Logística;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Sistemas Operacionais;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Sistemas de Comunicação;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Sistemas embarcados.</a:t>
            </a:r>
          </a:p>
        </p:txBody>
      </p:sp>
    </p:spTree>
    <p:extLst>
      <p:ext uri="{BB962C8B-B14F-4D97-AF65-F5344CB8AC3E}">
        <p14:creationId xmlns:p14="http://schemas.microsoft.com/office/powerpoint/2010/main" val="43572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843582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a Eventos Discretos (SED)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07D1E3-FC11-F34C-247F-5C3371EF525A}"/>
              </a:ext>
            </a:extLst>
          </p:cNvPr>
          <p:cNvSpPr txBox="1"/>
          <p:nvPr/>
        </p:nvSpPr>
        <p:spPr>
          <a:xfrm>
            <a:off x="728663" y="1622474"/>
            <a:ext cx="9477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Estes sistemas recebem estímulos do ambiente (eventos): início e o termino de uma tarefa, leitura de um sensor, etc.;</a:t>
            </a:r>
          </a:p>
          <a:p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Estes eventos são discretos no tempo, o que caracteriza os </a:t>
            </a:r>
            <a:r>
              <a:rPr lang="pt-BR" sz="2400" b="1" dirty="0"/>
              <a:t>Sistemas a Eventos Discretos</a:t>
            </a:r>
            <a:r>
              <a:rPr lang="pt-BR" sz="2400" dirty="0"/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/>
              <a:t>Não é possível resolvê-los pela teoria clássica de controle. </a:t>
            </a:r>
          </a:p>
        </p:txBody>
      </p:sp>
    </p:spTree>
    <p:extLst>
      <p:ext uri="{BB962C8B-B14F-4D97-AF65-F5344CB8AC3E}">
        <p14:creationId xmlns:p14="http://schemas.microsoft.com/office/powerpoint/2010/main" val="5981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843582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a Eventos Discretos (SED)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23F5026-82AB-619E-73E4-BA6A03E21911}"/>
              </a:ext>
            </a:extLst>
          </p:cNvPr>
          <p:cNvSpPr txBox="1"/>
          <p:nvPr/>
        </p:nvSpPr>
        <p:spPr>
          <a:xfrm>
            <a:off x="742950" y="2257425"/>
            <a:ext cx="8772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São sistemas dinâmicos, que evoluem de acordo com a  ocorrência abrupta de eventos  físicos, em intervalos de tempo, em geral, irregulares e desconhecidos.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D62F687-A03D-DC4B-D83B-62C6A5C8B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5700" y="3887609"/>
            <a:ext cx="4352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0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843582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a Eventos Discretos (SED)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AA47F43-48E9-B6A3-4BD6-B110306A6DE9}"/>
              </a:ext>
            </a:extLst>
          </p:cNvPr>
          <p:cNvSpPr txBox="1"/>
          <p:nvPr/>
        </p:nvSpPr>
        <p:spPr>
          <a:xfrm>
            <a:off x="756754" y="1514709"/>
            <a:ext cx="905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Exemplos de Sistemas a Eventos Discretos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8675AF-EA1C-949C-F2EB-2A709D8F3A6A}"/>
              </a:ext>
            </a:extLst>
          </p:cNvPr>
          <p:cNvSpPr txBox="1"/>
          <p:nvPr/>
        </p:nvSpPr>
        <p:spPr>
          <a:xfrm>
            <a:off x="991694" y="2263565"/>
            <a:ext cx="750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I. Sistemas de Filas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14C4D4-14BC-FF4A-AB2B-6BEDE37A4BA8}"/>
              </a:ext>
            </a:extLst>
          </p:cNvPr>
          <p:cNvSpPr txBox="1"/>
          <p:nvPr/>
        </p:nvSpPr>
        <p:spPr>
          <a:xfrm>
            <a:off x="991694" y="2928787"/>
            <a:ext cx="55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II. Sistemas de Computação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2FC80A4-F01B-2760-CBA1-A4DDAA9C531C}"/>
              </a:ext>
            </a:extLst>
          </p:cNvPr>
          <p:cNvSpPr txBox="1"/>
          <p:nvPr/>
        </p:nvSpPr>
        <p:spPr>
          <a:xfrm>
            <a:off x="1041700" y="3661273"/>
            <a:ext cx="5443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III. Sistemas de Comunicação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9582E9B-945E-3BA7-6E8A-6E89701D4655}"/>
              </a:ext>
            </a:extLst>
          </p:cNvPr>
          <p:cNvSpPr txBox="1"/>
          <p:nvPr/>
        </p:nvSpPr>
        <p:spPr>
          <a:xfrm>
            <a:off x="1041700" y="4333345"/>
            <a:ext cx="4857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IV. Sistemas de Manufatura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54B66E6-E340-65D9-5C8E-29085223F43D}"/>
              </a:ext>
            </a:extLst>
          </p:cNvPr>
          <p:cNvSpPr txBox="1"/>
          <p:nvPr/>
        </p:nvSpPr>
        <p:spPr>
          <a:xfrm>
            <a:off x="991694" y="5059632"/>
            <a:ext cx="6828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V. Sistemas de Trafego</a:t>
            </a:r>
          </a:p>
        </p:txBody>
      </p:sp>
    </p:spTree>
    <p:extLst>
      <p:ext uri="{BB962C8B-B14F-4D97-AF65-F5344CB8AC3E}">
        <p14:creationId xmlns:p14="http://schemas.microsoft.com/office/powerpoint/2010/main" val="40948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843582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de Variáveis Continuas (SVC)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0FE503-CE9C-341D-907C-B0341C1D3FDC}"/>
              </a:ext>
            </a:extLst>
          </p:cNvPr>
          <p:cNvSpPr txBox="1"/>
          <p:nvPr/>
        </p:nvSpPr>
        <p:spPr>
          <a:xfrm>
            <a:off x="671513" y="2071688"/>
            <a:ext cx="9353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No controle SVC as teorias de Controle Robusto e Controle Moderno são amplamente aplicadas.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21A984-3EAD-F33E-6DAF-A3DAC1CC3C44}"/>
              </a:ext>
            </a:extLst>
          </p:cNvPr>
          <p:cNvSpPr txBox="1"/>
          <p:nvPr/>
        </p:nvSpPr>
        <p:spPr>
          <a:xfrm>
            <a:off x="814388" y="3414713"/>
            <a:ext cx="9353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Os sistema de variáveis contínuas são tratados pela Teoria de Controle clássica, equações diferencias, transformada de Laplace, etc.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FC6FF5C-703B-4D69-E54B-45BF78343FAF}"/>
              </a:ext>
            </a:extLst>
          </p:cNvPr>
          <p:cNvSpPr txBox="1"/>
          <p:nvPr/>
        </p:nvSpPr>
        <p:spPr>
          <a:xfrm>
            <a:off x="814388" y="4693232"/>
            <a:ext cx="9210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No controle SCV, o objeto geralmente corresponde a igualar o valor de uma certa variável física (variável de controle) a um valor de referencia (set point).</a:t>
            </a:r>
          </a:p>
        </p:txBody>
      </p:sp>
    </p:spTree>
    <p:extLst>
      <p:ext uri="{BB962C8B-B14F-4D97-AF65-F5344CB8AC3E}">
        <p14:creationId xmlns:p14="http://schemas.microsoft.com/office/powerpoint/2010/main" val="278119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26245" y="78805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560144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Sistemas de Variáveis Continuas (SVC)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17FA82E-5BDC-0216-6019-EFC4B4995B1F}"/>
              </a:ext>
            </a:extLst>
          </p:cNvPr>
          <p:cNvSpPr txBox="1"/>
          <p:nvPr/>
        </p:nvSpPr>
        <p:spPr>
          <a:xfrm>
            <a:off x="546920" y="1429638"/>
            <a:ext cx="947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Os sistemas a eventos discretos, entendidos segundo a figura 2.1 anterior, contrastam com os sistemas dinâmicos a variáveis contínuas (SVC) descritos por equações diferenciais 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7D3D542-8DC9-FCB6-6DB2-177341A30BDB}"/>
              </a:ext>
            </a:extLst>
          </p:cNvPr>
          <p:cNvSpPr txBox="1"/>
          <p:nvPr/>
        </p:nvSpPr>
        <p:spPr>
          <a:xfrm>
            <a:off x="546920" y="2913405"/>
            <a:ext cx="9383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É instrutivo  comparar a trajetória típica de um SED, apresentada na figura 2.1, com a de um sistema dinâmico de variáveis contínuas (SVC), apresentada na figura 2.2 a seguir.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DA8416A-2651-DF7B-8BA3-F18C0D41B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2589" y="4478672"/>
            <a:ext cx="5372100" cy="23431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B6B57D8-EA8B-CF42-CD6F-94C94ED960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619" y="4508744"/>
            <a:ext cx="4352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04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AD9370A-94F7-DBA0-79BC-6C6B07752F4B}"/>
              </a:ext>
            </a:extLst>
          </p:cNvPr>
          <p:cNvSpPr txBox="1"/>
          <p:nvPr/>
        </p:nvSpPr>
        <p:spPr>
          <a:xfrm>
            <a:off x="546920" y="560144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Conceitos Fundamentais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1FB059C-5143-E065-16C0-AB6E948D0974}"/>
              </a:ext>
            </a:extLst>
          </p:cNvPr>
          <p:cNvSpPr txBox="1"/>
          <p:nvPr/>
        </p:nvSpPr>
        <p:spPr>
          <a:xfrm>
            <a:off x="546920" y="1657350"/>
            <a:ext cx="9225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/>
              <a:t>O Controle pode ser definido como a “</a:t>
            </a:r>
            <a:r>
              <a:rPr lang="pt-BR" sz="2400" b="1" dirty="0"/>
              <a:t>aplicação de uma ação pré-planejada para que aquilo que se considera como objeto de controle atinja certos objetivos</a:t>
            </a:r>
            <a:r>
              <a:rPr lang="pt-BR" sz="2400" dirty="0"/>
              <a:t>”.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0535CF3-3E50-0823-4687-785DE8D68711}"/>
              </a:ext>
            </a:extLst>
          </p:cNvPr>
          <p:cNvSpPr txBox="1"/>
          <p:nvPr/>
        </p:nvSpPr>
        <p:spPr>
          <a:xfrm>
            <a:off x="1485900" y="3429000"/>
            <a:ext cx="188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SVC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1549378A-CE38-78EA-8E48-60F6601D941F}"/>
              </a:ext>
            </a:extLst>
          </p:cNvPr>
          <p:cNvSpPr/>
          <p:nvPr/>
        </p:nvSpPr>
        <p:spPr>
          <a:xfrm>
            <a:off x="2343150" y="3555892"/>
            <a:ext cx="800100" cy="27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8C8BE2D-C867-D112-3CD1-E2687D8471C5}"/>
              </a:ext>
            </a:extLst>
          </p:cNvPr>
          <p:cNvSpPr/>
          <p:nvPr/>
        </p:nvSpPr>
        <p:spPr>
          <a:xfrm>
            <a:off x="3372452" y="3197538"/>
            <a:ext cx="385702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CDEFD3F-FF63-AA70-092C-6CD6BE926123}"/>
              </a:ext>
            </a:extLst>
          </p:cNvPr>
          <p:cNvSpPr txBox="1"/>
          <p:nvPr/>
        </p:nvSpPr>
        <p:spPr>
          <a:xfrm>
            <a:off x="3666482" y="3369251"/>
            <a:ext cx="301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Igualar a variável de controle ao Set Point.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0FCB08B-2DB0-1CD5-21E3-396F43AD3BA1}"/>
              </a:ext>
            </a:extLst>
          </p:cNvPr>
          <p:cNvSpPr txBox="1"/>
          <p:nvPr/>
        </p:nvSpPr>
        <p:spPr>
          <a:xfrm>
            <a:off x="1611994" y="5029550"/>
            <a:ext cx="188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SED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414B24B2-01D2-35A1-C1B7-B5AA66799185}"/>
              </a:ext>
            </a:extLst>
          </p:cNvPr>
          <p:cNvSpPr/>
          <p:nvPr/>
        </p:nvSpPr>
        <p:spPr>
          <a:xfrm>
            <a:off x="2343150" y="5151390"/>
            <a:ext cx="800100" cy="279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8FA82E4-C7CB-C9C2-0B89-947475E5F7D3}"/>
              </a:ext>
            </a:extLst>
          </p:cNvPr>
          <p:cNvSpPr/>
          <p:nvPr/>
        </p:nvSpPr>
        <p:spPr>
          <a:xfrm>
            <a:off x="3370561" y="4830764"/>
            <a:ext cx="385891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DED13DB-A44B-ABA4-2D5C-0D957265E865}"/>
              </a:ext>
            </a:extLst>
          </p:cNvPr>
          <p:cNvSpPr txBox="1"/>
          <p:nvPr/>
        </p:nvSpPr>
        <p:spPr>
          <a:xfrm>
            <a:off x="3500438" y="4838745"/>
            <a:ext cx="4066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Executar as operações </a:t>
            </a:r>
          </a:p>
          <a:p>
            <a:r>
              <a:rPr lang="pt-BR" sz="2400" dirty="0"/>
              <a:t>Conforme um procedimento </a:t>
            </a:r>
          </a:p>
          <a:p>
            <a:r>
              <a:rPr lang="pt-BR" sz="2400" dirty="0"/>
              <a:t>Pré- definido.</a:t>
            </a:r>
          </a:p>
        </p:txBody>
      </p:sp>
    </p:spTree>
    <p:extLst>
      <p:ext uri="{BB962C8B-B14F-4D97-AF65-F5344CB8AC3E}">
        <p14:creationId xmlns:p14="http://schemas.microsoft.com/office/powerpoint/2010/main" val="385285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710FD916-55F6-4ADE-41E2-F3DED61728F7}"/>
              </a:ext>
            </a:extLst>
          </p:cNvPr>
          <p:cNvSpPr/>
          <p:nvPr/>
        </p:nvSpPr>
        <p:spPr>
          <a:xfrm>
            <a:off x="1115961" y="2910348"/>
            <a:ext cx="639097" cy="66859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E4B4A72-61B8-3EDD-AC8C-FBF5B11B8D2E}"/>
              </a:ext>
            </a:extLst>
          </p:cNvPr>
          <p:cNvSpPr txBox="1"/>
          <p:nvPr/>
        </p:nvSpPr>
        <p:spPr>
          <a:xfrm>
            <a:off x="2516106" y="2910348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52C2AF-3575-EA8F-369E-3BA07C4C6515}"/>
              </a:ext>
            </a:extLst>
          </p:cNvPr>
          <p:cNvSpPr txBox="1"/>
          <p:nvPr/>
        </p:nvSpPr>
        <p:spPr>
          <a:xfrm>
            <a:off x="4697918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F9D2B9-3736-6B6A-F630-9D794A1A10C9}"/>
              </a:ext>
            </a:extLst>
          </p:cNvPr>
          <p:cNvSpPr txBox="1"/>
          <p:nvPr/>
        </p:nvSpPr>
        <p:spPr>
          <a:xfrm>
            <a:off x="6904309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3B86478-3034-957B-EFF7-9D079772FF09}"/>
              </a:ext>
            </a:extLst>
          </p:cNvPr>
          <p:cNvSpPr txBox="1"/>
          <p:nvPr/>
        </p:nvSpPr>
        <p:spPr>
          <a:xfrm>
            <a:off x="3627152" y="4321153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17A6FB0E-906A-DA88-E3F0-D3899E28E690}"/>
              </a:ext>
            </a:extLst>
          </p:cNvPr>
          <p:cNvCxnSpPr>
            <a:cxnSpLocks/>
          </p:cNvCxnSpPr>
          <p:nvPr/>
        </p:nvCxnSpPr>
        <p:spPr>
          <a:xfrm flipH="1">
            <a:off x="1398637" y="4657148"/>
            <a:ext cx="22349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DB5AC8E2-6535-9257-3814-883A53D98781}"/>
              </a:ext>
            </a:extLst>
          </p:cNvPr>
          <p:cNvCxnSpPr/>
          <p:nvPr/>
        </p:nvCxnSpPr>
        <p:spPr>
          <a:xfrm flipV="1">
            <a:off x="1425676" y="3636597"/>
            <a:ext cx="0" cy="10205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37535F9B-5DE4-E1C2-7DE5-AF7615E17FBD}"/>
              </a:ext>
            </a:extLst>
          </p:cNvPr>
          <p:cNvCxnSpPr>
            <a:endCxn id="9" idx="3"/>
          </p:cNvCxnSpPr>
          <p:nvPr/>
        </p:nvCxnSpPr>
        <p:spPr>
          <a:xfrm flipH="1">
            <a:off x="5041096" y="4655450"/>
            <a:ext cx="38778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793248B1-BF28-416A-D197-1656B1B8651A}"/>
              </a:ext>
            </a:extLst>
          </p:cNvPr>
          <p:cNvCxnSpPr>
            <a:endCxn id="3" idx="2"/>
          </p:cNvCxnSpPr>
          <p:nvPr/>
        </p:nvCxnSpPr>
        <p:spPr>
          <a:xfrm>
            <a:off x="383458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C5DDDA36-B5AC-E9EB-D47B-8647ECB86EB7}"/>
              </a:ext>
            </a:extLst>
          </p:cNvPr>
          <p:cNvCxnSpPr/>
          <p:nvPr/>
        </p:nvCxnSpPr>
        <p:spPr>
          <a:xfrm>
            <a:off x="1783603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86A4CD96-9472-7BF8-6DEA-E4B56532DA01}"/>
              </a:ext>
            </a:extLst>
          </p:cNvPr>
          <p:cNvCxnSpPr/>
          <p:nvPr/>
        </p:nvCxnSpPr>
        <p:spPr>
          <a:xfrm>
            <a:off x="3967872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2D1D0A22-F5E0-7269-8B6B-93C698DF2C0F}"/>
              </a:ext>
            </a:extLst>
          </p:cNvPr>
          <p:cNvCxnSpPr/>
          <p:nvPr/>
        </p:nvCxnSpPr>
        <p:spPr>
          <a:xfrm>
            <a:off x="6171806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913F5A86-18A2-264C-8A75-3924E807954C}"/>
              </a:ext>
            </a:extLst>
          </p:cNvPr>
          <p:cNvCxnSpPr>
            <a:cxnSpLocks/>
          </p:cNvCxnSpPr>
          <p:nvPr/>
        </p:nvCxnSpPr>
        <p:spPr>
          <a:xfrm>
            <a:off x="8318253" y="3244645"/>
            <a:ext cx="137635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FF14C017-31BF-F717-4271-C4BEA819ACB2}"/>
              </a:ext>
            </a:extLst>
          </p:cNvPr>
          <p:cNvCxnSpPr/>
          <p:nvPr/>
        </p:nvCxnSpPr>
        <p:spPr>
          <a:xfrm flipV="1">
            <a:off x="8918971" y="3254477"/>
            <a:ext cx="0" cy="140097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C40C7831-75EF-48A1-1FDB-28BAC653BBE1}"/>
              </a:ext>
            </a:extLst>
          </p:cNvPr>
          <p:cNvSpPr txBox="1"/>
          <p:nvPr/>
        </p:nvSpPr>
        <p:spPr>
          <a:xfrm>
            <a:off x="256717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Controlador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092F28B-9033-8E40-9D91-F93C1F32F9C2}"/>
              </a:ext>
            </a:extLst>
          </p:cNvPr>
          <p:cNvSpPr txBox="1"/>
          <p:nvPr/>
        </p:nvSpPr>
        <p:spPr>
          <a:xfrm>
            <a:off x="303373" y="2484066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Setpoint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3308C47-9109-DB4C-980F-8EC9DCFA553D}"/>
              </a:ext>
            </a:extLst>
          </p:cNvPr>
          <p:cNvSpPr txBox="1"/>
          <p:nvPr/>
        </p:nvSpPr>
        <p:spPr>
          <a:xfrm>
            <a:off x="491106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Atuador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EA662880-E5F6-7C65-75D3-337EE8C04F8C}"/>
              </a:ext>
            </a:extLst>
          </p:cNvPr>
          <p:cNvSpPr txBox="1"/>
          <p:nvPr/>
        </p:nvSpPr>
        <p:spPr>
          <a:xfrm>
            <a:off x="3930050" y="4453261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Sensor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1C72A456-D2C0-C206-5819-5439F7847C39}"/>
              </a:ext>
            </a:extLst>
          </p:cNvPr>
          <p:cNvSpPr txBox="1"/>
          <p:nvPr/>
        </p:nvSpPr>
        <p:spPr>
          <a:xfrm>
            <a:off x="7125534" y="2920873"/>
            <a:ext cx="256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Objeto de</a:t>
            </a:r>
          </a:p>
          <a:p>
            <a:r>
              <a:rPr lang="pt-BR" dirty="0"/>
              <a:t>controle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7195B7FE-AF07-CA25-9B5B-6232E65C44DA}"/>
              </a:ext>
            </a:extLst>
          </p:cNvPr>
          <p:cNvSpPr txBox="1"/>
          <p:nvPr/>
        </p:nvSpPr>
        <p:spPr>
          <a:xfrm>
            <a:off x="1107080" y="4710755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Sinais de realimentação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DAFEA87-7438-1AF8-A088-C119D64DFE72}"/>
              </a:ext>
            </a:extLst>
          </p:cNvPr>
          <p:cNvSpPr txBox="1"/>
          <p:nvPr/>
        </p:nvSpPr>
        <p:spPr>
          <a:xfrm>
            <a:off x="5726258" y="4721504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Variáveis controladas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383458" y="902251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 de Controle SVC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0E5C25B1-55A3-E5EF-7AE6-76EDEFB61335}"/>
              </a:ext>
            </a:extLst>
          </p:cNvPr>
          <p:cNvSpPr txBox="1"/>
          <p:nvPr/>
        </p:nvSpPr>
        <p:spPr>
          <a:xfrm>
            <a:off x="3096491" y="5621482"/>
            <a:ext cx="6359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dirty="0"/>
              <a:t>Função de Transferência;</a:t>
            </a:r>
          </a:p>
          <a:p>
            <a:pPr marL="285750" indent="-285750">
              <a:buFontTx/>
              <a:buChar char="-"/>
            </a:pPr>
            <a:r>
              <a:rPr lang="pt-BR" sz="2000" dirty="0"/>
              <a:t>Equação Diferencial;</a:t>
            </a:r>
          </a:p>
          <a:p>
            <a:pPr marL="285750" indent="-285750">
              <a:buFontTx/>
              <a:buChar char="-"/>
            </a:pPr>
            <a:r>
              <a:rPr lang="pt-BR" sz="20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5603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1052</Words>
  <Application>Microsoft Office PowerPoint</Application>
  <PresentationFormat>Personalizar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81</cp:revision>
  <dcterms:created xsi:type="dcterms:W3CDTF">2022-01-16T23:09:25Z</dcterms:created>
  <dcterms:modified xsi:type="dcterms:W3CDTF">2023-07-30T19:19:26Z</dcterms:modified>
</cp:coreProperties>
</file>